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14"/>
  </p:notesMasterIdLst>
  <p:sldIdLst>
    <p:sldId id="342" r:id="rId2"/>
    <p:sldId id="354" r:id="rId3"/>
    <p:sldId id="351" r:id="rId4"/>
    <p:sldId id="355" r:id="rId5"/>
    <p:sldId id="348" r:id="rId6"/>
    <p:sldId id="345" r:id="rId7"/>
    <p:sldId id="356" r:id="rId8"/>
    <p:sldId id="357" r:id="rId9"/>
    <p:sldId id="358" r:id="rId10"/>
    <p:sldId id="359" r:id="rId11"/>
    <p:sldId id="360" r:id="rId12"/>
    <p:sldId id="35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10F914-C970-4B20-805D-8313589DC3F2}" v="2" dt="2024-01-09T05:22:10.65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5646"/>
  </p:normalViewPr>
  <p:slideViewPr>
    <p:cSldViewPr snapToGrid="0" snapToObjects="1" showGuides="1">
      <p:cViewPr varScale="1">
        <p:scale>
          <a:sx n="78" d="100"/>
          <a:sy n="78" d="100"/>
        </p:scale>
        <p:origin x="850" y="7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hdphoto1.wdp>
</file>

<file path=ppt/media/image1.png>
</file>

<file path=ppt/media/image10.png>
</file>

<file path=ppt/media/image11.png>
</file>

<file path=ppt/media/image2.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1/7/2024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en-US" dirty="0"/>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en-US" dirty="0"/>
              <a:t>Click to edit Master title style</a:t>
            </a:r>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en-US" dirty="0"/>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en-US" dirty="0"/>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en-US" dirty="0"/>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en-US" dirty="0"/>
              <a:t>Click to edit Master title style</a:t>
            </a:r>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en-US" dirty="0"/>
              <a:t>Click to edit Master title style</a:t>
            </a:r>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endParaRPr lang="en-US" dirty="0"/>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en-US" dirty="0"/>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a:xfrm>
            <a:off x="98323" y="2790997"/>
            <a:ext cx="12191998" cy="1323440"/>
          </a:xfrm>
        </p:spPr>
        <p:txBody>
          <a:bodyPr/>
          <a:lstStyle/>
          <a:p>
            <a:r>
              <a:rPr lang="en-US" dirty="0">
                <a:latin typeface="Aptos" panose="020B0004020202020204" pitchFamily="34" charset="0"/>
              </a:rPr>
              <a:t> HR _ ANALYTICS DASHBOARD</a:t>
            </a:r>
          </a:p>
        </p:txBody>
      </p:sp>
      <p:sp>
        <p:nvSpPr>
          <p:cNvPr id="4" name="Subtitle 3">
            <a:extLst>
              <a:ext uri="{FF2B5EF4-FFF2-40B4-BE49-F238E27FC236}">
                <a16:creationId xmlns:a16="http://schemas.microsoft.com/office/drawing/2014/main" id="{2981AB9E-AF0F-CAD0-2DD2-D640FB871E66}"/>
              </a:ext>
            </a:extLst>
          </p:cNvPr>
          <p:cNvSpPr>
            <a:spLocks noGrp="1"/>
          </p:cNvSpPr>
          <p:nvPr>
            <p:ph type="subTitle" idx="1"/>
          </p:nvPr>
        </p:nvSpPr>
        <p:spPr>
          <a:xfrm>
            <a:off x="0" y="4362881"/>
            <a:ext cx="12191997" cy="781119"/>
          </a:xfrm>
        </p:spPr>
        <p:txBody>
          <a:bodyPr/>
          <a:lstStyle/>
          <a:p>
            <a:pPr algn="l"/>
            <a:endParaRPr lang="en-US" sz="1800" u="sng" dirty="0">
              <a:latin typeface="Bahnschrift Condensed" panose="020B0502040204020203" pitchFamily="34" charset="0"/>
            </a:endParaRPr>
          </a:p>
          <a:p>
            <a:endParaRPr lang="en-US" dirty="0"/>
          </a:p>
        </p:txBody>
      </p:sp>
      <p:sp>
        <p:nvSpPr>
          <p:cNvPr id="3" name="Text Placeholder 2">
            <a:extLst>
              <a:ext uri="{FF2B5EF4-FFF2-40B4-BE49-F238E27FC236}">
                <a16:creationId xmlns:a16="http://schemas.microsoft.com/office/drawing/2014/main" id="{B8DDCA66-AFF2-6563-D886-02501959F735}"/>
              </a:ext>
            </a:extLst>
          </p:cNvPr>
          <p:cNvSpPr>
            <a:spLocks noGrp="1"/>
          </p:cNvSpPr>
          <p:nvPr>
            <p:ph type="body" sz="quarter" idx="10"/>
          </p:nvPr>
        </p:nvSpPr>
        <p:spPr>
          <a:xfrm>
            <a:off x="3" y="5534560"/>
            <a:ext cx="12192000" cy="1323440"/>
          </a:xfrm>
        </p:spPr>
        <p:txBody>
          <a:bodyPr/>
          <a:lstStyle/>
          <a:p>
            <a:r>
              <a:rPr lang="en-IN" sz="2000" dirty="0">
                <a:solidFill>
                  <a:srgbClr val="00B0F0"/>
                </a:solidFill>
                <a:latin typeface="Bahnschrift SemiLight SemiConde" panose="020B0502040204020203" pitchFamily="34" charset="0"/>
              </a:rPr>
              <a:t>SNTI, TATA STEEL LTD.  Near Shavak Nanavati Technical Institute, South Park, </a:t>
            </a:r>
          </a:p>
          <a:p>
            <a:r>
              <a:rPr lang="en-IN" sz="2000" dirty="0">
                <a:solidFill>
                  <a:srgbClr val="00B0F0"/>
                </a:solidFill>
                <a:latin typeface="Bahnschrift SemiLight SemiConde" panose="020B0502040204020203" pitchFamily="34" charset="0"/>
              </a:rPr>
              <a:t>Bistupur, Jamshedpur</a:t>
            </a:r>
          </a:p>
          <a:p>
            <a:r>
              <a:rPr lang="en-US" dirty="0"/>
              <a:t> </a:t>
            </a:r>
          </a:p>
        </p:txBody>
      </p:sp>
      <p:sp>
        <p:nvSpPr>
          <p:cNvPr id="5" name="Rectangle 4">
            <a:extLst>
              <a:ext uri="{FF2B5EF4-FFF2-40B4-BE49-F238E27FC236}">
                <a16:creationId xmlns:a16="http://schemas.microsoft.com/office/drawing/2014/main" id="{0057B7B1-EB9E-0F35-6280-D5F5CE1100D6}"/>
              </a:ext>
            </a:extLst>
          </p:cNvPr>
          <p:cNvSpPr/>
          <p:nvPr/>
        </p:nvSpPr>
        <p:spPr>
          <a:xfrm>
            <a:off x="3" y="4362881"/>
            <a:ext cx="12191997" cy="781119"/>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solidFill>
                  <a:schemeClr val="accent6">
                    <a:lumMod val="60000"/>
                    <a:lumOff val="40000"/>
                  </a:schemeClr>
                </a:solidFill>
                <a:latin typeface="Biome Light" panose="020B0303030204020804" pitchFamily="34" charset="0"/>
                <a:cs typeface="Biome Light" panose="020B0303030204020804" pitchFamily="34" charset="0"/>
              </a:rPr>
              <a:t>VALUE DRIVEN INSIGHT TABLEAU DASHBOARD</a:t>
            </a:r>
          </a:p>
          <a:p>
            <a:pPr algn="ctr"/>
            <a:r>
              <a:rPr lang="en-US" dirty="0">
                <a:solidFill>
                  <a:schemeClr val="accent6">
                    <a:lumMod val="60000"/>
                    <a:lumOff val="40000"/>
                  </a:schemeClr>
                </a:solidFill>
                <a:latin typeface="Biome Light" panose="020B0303030204020804" pitchFamily="34" charset="0"/>
                <a:cs typeface="Biome Light" panose="020B0303030204020804" pitchFamily="34" charset="0"/>
              </a:rPr>
              <a:t>PRESENTED BY – </a:t>
            </a:r>
            <a:r>
              <a:rPr lang="en-IN" dirty="0">
                <a:solidFill>
                  <a:schemeClr val="accent6">
                    <a:lumMod val="60000"/>
                    <a:lumOff val="40000"/>
                  </a:schemeClr>
                </a:solidFill>
                <a:latin typeface="Biome Light" panose="020B0303030204020804" pitchFamily="34" charset="0"/>
                <a:cs typeface="Biome Light" panose="020B0303030204020804" pitchFamily="34" charset="0"/>
              </a:rPr>
              <a:t>ABHINAV KUMAR MISHRA</a:t>
            </a:r>
          </a:p>
        </p:txBody>
      </p:sp>
    </p:spTree>
    <p:extLst>
      <p:ext uri="{BB962C8B-B14F-4D97-AF65-F5344CB8AC3E}">
        <p14:creationId xmlns:p14="http://schemas.microsoft.com/office/powerpoint/2010/main" val="2498031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4AD7A86-E789-264E-3852-49235509F9F2}"/>
              </a:ext>
            </a:extLst>
          </p:cNvPr>
          <p:cNvSpPr>
            <a:spLocks noGrp="1"/>
          </p:cNvSpPr>
          <p:nvPr>
            <p:ph type="sldNum" sz="quarter" idx="12"/>
          </p:nvPr>
        </p:nvSpPr>
        <p:spPr/>
        <p:txBody>
          <a:bodyPr/>
          <a:lstStyle/>
          <a:p>
            <a:fld id="{FE024F78-56A6-7740-B68D-8D4D026EDF3F}" type="slidenum">
              <a:rPr lang="en-US" smtClean="0"/>
              <a:pPr/>
              <a:t>10</a:t>
            </a:fld>
            <a:endParaRPr lang="en-US" dirty="0"/>
          </a:p>
        </p:txBody>
      </p:sp>
      <p:pic>
        <p:nvPicPr>
          <p:cNvPr id="8" name="Picture 7">
            <a:extLst>
              <a:ext uri="{FF2B5EF4-FFF2-40B4-BE49-F238E27FC236}">
                <a16:creationId xmlns:a16="http://schemas.microsoft.com/office/drawing/2014/main" id="{56968582-0311-B62A-D3B2-1FF61F62BA86}"/>
              </a:ext>
            </a:extLst>
          </p:cNvPr>
          <p:cNvPicPr>
            <a:picLocks noChangeAspect="1"/>
          </p:cNvPicPr>
          <p:nvPr/>
        </p:nvPicPr>
        <p:blipFill>
          <a:blip r:embed="rId2"/>
          <a:stretch>
            <a:fillRect/>
          </a:stretch>
        </p:blipFill>
        <p:spPr>
          <a:xfrm>
            <a:off x="0" y="0"/>
            <a:ext cx="7806376" cy="4847303"/>
          </a:xfrm>
          <a:prstGeom prst="rect">
            <a:avLst/>
          </a:prstGeom>
        </p:spPr>
      </p:pic>
      <p:sp>
        <p:nvSpPr>
          <p:cNvPr id="9" name="TextBox 8">
            <a:extLst>
              <a:ext uri="{FF2B5EF4-FFF2-40B4-BE49-F238E27FC236}">
                <a16:creationId xmlns:a16="http://schemas.microsoft.com/office/drawing/2014/main" id="{9C4A2163-9F7C-58A4-995B-125EC928A28D}"/>
              </a:ext>
            </a:extLst>
          </p:cNvPr>
          <p:cNvSpPr txBox="1"/>
          <p:nvPr/>
        </p:nvSpPr>
        <p:spPr>
          <a:xfrm>
            <a:off x="127819" y="5073444"/>
            <a:ext cx="11375923" cy="1846659"/>
          </a:xfrm>
          <a:prstGeom prst="rect">
            <a:avLst/>
          </a:prstGeom>
          <a:noFill/>
        </p:spPr>
        <p:txBody>
          <a:bodyPr wrap="square" rtlCol="0">
            <a:spAutoFit/>
          </a:bodyPr>
          <a:lstStyle/>
          <a:p>
            <a:r>
              <a:rPr lang="en-IN" sz="1600" dirty="0">
                <a:solidFill>
                  <a:schemeClr val="accent4">
                    <a:lumMod val="60000"/>
                    <a:lumOff val="40000"/>
                  </a:schemeClr>
                </a:solidFill>
                <a:latin typeface="Biome Light" panose="020B0303030204020804" pitchFamily="34" charset="0"/>
                <a:cs typeface="Biome Light" panose="020B0303030204020804" pitchFamily="34" charset="0"/>
              </a:rPr>
              <a:t>This is a Donut Chart Representation, This chart indicates the Attrition Rate by Gender for Different Age group.</a:t>
            </a:r>
          </a:p>
          <a:p>
            <a:pPr marL="285750" indent="-285750">
              <a:buFont typeface="Wingdings" panose="05000000000000000000" pitchFamily="2" charset="2"/>
              <a:buChar char="Ø"/>
            </a:pPr>
            <a:r>
              <a:rPr lang="en-IN" sz="1600" dirty="0">
                <a:solidFill>
                  <a:schemeClr val="accent4">
                    <a:lumMod val="60000"/>
                    <a:lumOff val="40000"/>
                  </a:schemeClr>
                </a:solidFill>
                <a:latin typeface="Biome Light" panose="020B0303030204020804" pitchFamily="34" charset="0"/>
                <a:cs typeface="Biome Light" panose="020B0303030204020804" pitchFamily="34" charset="0"/>
              </a:rPr>
              <a:t>In this Chart : Orange colour Represents Male while Purple colour represents female.</a:t>
            </a:r>
          </a:p>
          <a:p>
            <a:pPr marL="285750" indent="-285750">
              <a:buFont typeface="Wingdings" panose="05000000000000000000" pitchFamily="2" charset="2"/>
              <a:buChar char="Ø"/>
            </a:pPr>
            <a:r>
              <a:rPr lang="en-IN" sz="1600" dirty="0">
                <a:solidFill>
                  <a:schemeClr val="accent4">
                    <a:lumMod val="60000"/>
                    <a:lumOff val="40000"/>
                  </a:schemeClr>
                </a:solidFill>
                <a:latin typeface="Biome Light" panose="020B0303030204020804" pitchFamily="34" charset="0"/>
                <a:cs typeface="Biome Light" panose="020B0303030204020804" pitchFamily="34" charset="0"/>
              </a:rPr>
              <a:t>In the first Donut Chart 38 is the Total Attrition Count (which includes males at 20 AC and females at 18 AC).</a:t>
            </a:r>
          </a:p>
          <a:p>
            <a:pPr marL="285750" indent="-285750">
              <a:buFont typeface="Wingdings" panose="05000000000000000000" pitchFamily="2" charset="2"/>
              <a:buChar char="Ø"/>
            </a:pPr>
            <a:r>
              <a:rPr lang="en-IN" sz="1600" dirty="0">
                <a:solidFill>
                  <a:schemeClr val="accent4">
                    <a:lumMod val="60000"/>
                    <a:lumOff val="40000"/>
                  </a:schemeClr>
                </a:solidFill>
                <a:latin typeface="Biome Light" panose="020B0303030204020804" pitchFamily="34" charset="0"/>
                <a:cs typeface="Biome Light" panose="020B0303030204020804" pitchFamily="34" charset="0"/>
              </a:rPr>
              <a:t>The male has 8.44% Attrition Count Along Table and the Female has 7.59% Attrition Count Along Table.</a:t>
            </a:r>
          </a:p>
          <a:p>
            <a:pPr marL="285750" indent="-285750">
              <a:buFont typeface="Wingdings" panose="05000000000000000000" pitchFamily="2" charset="2"/>
              <a:buChar char="Ø"/>
            </a:pPr>
            <a:r>
              <a:rPr lang="en-IN" sz="1600" dirty="0">
                <a:solidFill>
                  <a:schemeClr val="accent4">
                    <a:lumMod val="60000"/>
                    <a:lumOff val="40000"/>
                  </a:schemeClr>
                </a:solidFill>
                <a:latin typeface="Biome Light" panose="020B0303030204020804" pitchFamily="34" charset="0"/>
                <a:cs typeface="Biome Light" panose="020B0303030204020804" pitchFamily="34" charset="0"/>
              </a:rPr>
              <a:t>The first Donut Chart comes under the employees who are under the age of 25 years.</a:t>
            </a:r>
          </a:p>
          <a:p>
            <a:r>
              <a:rPr lang="en-IN" sz="1600" dirty="0">
                <a:solidFill>
                  <a:schemeClr val="accent4">
                    <a:lumMod val="60000"/>
                    <a:lumOff val="40000"/>
                  </a:schemeClr>
                </a:solidFill>
                <a:latin typeface="Biome Light" panose="020B0303030204020804" pitchFamily="34" charset="0"/>
                <a:cs typeface="Biome Light" panose="020B0303030204020804" pitchFamily="34" charset="0"/>
              </a:rPr>
              <a:t>We can further Analyse the charts represented above.</a:t>
            </a:r>
          </a:p>
          <a:p>
            <a:endParaRPr lang="en-IN" dirty="0">
              <a:solidFill>
                <a:schemeClr val="accent4">
                  <a:lumMod val="60000"/>
                  <a:lumOff val="40000"/>
                </a:schemeClr>
              </a:solidFill>
            </a:endParaRPr>
          </a:p>
        </p:txBody>
      </p:sp>
    </p:spTree>
    <p:extLst>
      <p:ext uri="{BB962C8B-B14F-4D97-AF65-F5344CB8AC3E}">
        <p14:creationId xmlns:p14="http://schemas.microsoft.com/office/powerpoint/2010/main" val="14926555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2A70B9F9-6EDC-917B-2614-03568A51E832}"/>
              </a:ext>
            </a:extLst>
          </p:cNvPr>
          <p:cNvSpPr>
            <a:spLocks noGrp="1"/>
          </p:cNvSpPr>
          <p:nvPr>
            <p:ph type="sldNum" sz="quarter" idx="12"/>
          </p:nvPr>
        </p:nvSpPr>
        <p:spPr/>
        <p:txBody>
          <a:bodyPr/>
          <a:lstStyle/>
          <a:p>
            <a:fld id="{FE024F78-56A6-7740-B68D-8D4D026EDF3F}" type="slidenum">
              <a:rPr lang="en-US" smtClean="0"/>
              <a:pPr/>
              <a:t>11</a:t>
            </a:fld>
            <a:endParaRPr lang="en-US" dirty="0"/>
          </a:p>
        </p:txBody>
      </p:sp>
      <p:pic>
        <p:nvPicPr>
          <p:cNvPr id="8" name="Picture 7">
            <a:extLst>
              <a:ext uri="{FF2B5EF4-FFF2-40B4-BE49-F238E27FC236}">
                <a16:creationId xmlns:a16="http://schemas.microsoft.com/office/drawing/2014/main" id="{6EF1FB3B-3312-08CA-66C4-62F93C87243F}"/>
              </a:ext>
            </a:extLst>
          </p:cNvPr>
          <p:cNvPicPr>
            <a:picLocks noChangeAspect="1"/>
          </p:cNvPicPr>
          <p:nvPr/>
        </p:nvPicPr>
        <p:blipFill>
          <a:blip r:embed="rId2"/>
          <a:stretch>
            <a:fillRect/>
          </a:stretch>
        </p:blipFill>
        <p:spPr>
          <a:xfrm>
            <a:off x="0" y="0"/>
            <a:ext cx="8308258" cy="4548744"/>
          </a:xfrm>
          <a:prstGeom prst="rect">
            <a:avLst/>
          </a:prstGeom>
        </p:spPr>
      </p:pic>
      <p:sp>
        <p:nvSpPr>
          <p:cNvPr id="12" name="TextBox 11">
            <a:extLst>
              <a:ext uri="{FF2B5EF4-FFF2-40B4-BE49-F238E27FC236}">
                <a16:creationId xmlns:a16="http://schemas.microsoft.com/office/drawing/2014/main" id="{4A09C059-1BF3-4B59-7DB7-8C7EB5654B19}"/>
              </a:ext>
            </a:extLst>
          </p:cNvPr>
          <p:cNvSpPr txBox="1"/>
          <p:nvPr/>
        </p:nvSpPr>
        <p:spPr>
          <a:xfrm>
            <a:off x="108155" y="4896464"/>
            <a:ext cx="11257935" cy="1077218"/>
          </a:xfrm>
          <a:prstGeom prst="rect">
            <a:avLst/>
          </a:prstGeom>
          <a:noFill/>
        </p:spPr>
        <p:txBody>
          <a:bodyPr wrap="square" rtlCol="0">
            <a:spAutoFit/>
          </a:bodyPr>
          <a:lstStyle/>
          <a:p>
            <a:r>
              <a:rPr lang="en-IN" sz="3200" dirty="0">
                <a:solidFill>
                  <a:schemeClr val="accent4">
                    <a:lumMod val="60000"/>
                    <a:lumOff val="40000"/>
                  </a:schemeClr>
                </a:solidFill>
                <a:latin typeface="Biome Light" panose="020B0303030204020804" pitchFamily="34" charset="0"/>
                <a:cs typeface="Biome Light" panose="020B0303030204020804" pitchFamily="34" charset="0"/>
              </a:rPr>
              <a:t>We created the final HR Dashboard by combining all the sheets which represents all the analysed charts.</a:t>
            </a:r>
          </a:p>
        </p:txBody>
      </p:sp>
    </p:spTree>
    <p:extLst>
      <p:ext uri="{BB962C8B-B14F-4D97-AF65-F5344CB8AC3E}">
        <p14:creationId xmlns:p14="http://schemas.microsoft.com/office/powerpoint/2010/main" val="37830419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a:xfrm>
            <a:off x="249287" y="255588"/>
            <a:ext cx="4421036" cy="1358678"/>
          </a:xfrm>
        </p:spPr>
        <p:txBody>
          <a:bodyPr/>
          <a:lstStyle/>
          <a:p>
            <a:r>
              <a:rPr lang="en-US" dirty="0">
                <a:solidFill>
                  <a:schemeClr val="accent6">
                    <a:lumMod val="60000"/>
                    <a:lumOff val="40000"/>
                  </a:schemeClr>
                </a:solidFill>
              </a:rPr>
              <a:t>CONCLUSION</a:t>
            </a:r>
          </a:p>
        </p:txBody>
      </p:sp>
      <p:sp>
        <p:nvSpPr>
          <p:cNvPr id="3" name="Text Placeholder 2">
            <a:extLst>
              <a:ext uri="{FF2B5EF4-FFF2-40B4-BE49-F238E27FC236}">
                <a16:creationId xmlns:a16="http://schemas.microsoft.com/office/drawing/2014/main" id="{16F47B4A-0538-FAD8-7A24-931BA48AE070}"/>
              </a:ext>
            </a:extLst>
          </p:cNvPr>
          <p:cNvSpPr>
            <a:spLocks noGrp="1"/>
          </p:cNvSpPr>
          <p:nvPr>
            <p:ph type="body" sz="quarter" idx="13"/>
          </p:nvPr>
        </p:nvSpPr>
        <p:spPr>
          <a:xfrm>
            <a:off x="91971" y="1725722"/>
            <a:ext cx="5738558" cy="2616883"/>
          </a:xfrm>
        </p:spPr>
        <p:txBody>
          <a:bodyPr/>
          <a:lstStyle/>
          <a:p>
            <a:pPr marL="0" indent="0">
              <a:buNone/>
            </a:pPr>
            <a:r>
              <a:rPr lang="en-US" b="0" i="0" dirty="0">
                <a:solidFill>
                  <a:schemeClr val="accent4">
                    <a:lumMod val="60000"/>
                    <a:lumOff val="40000"/>
                  </a:schemeClr>
                </a:solidFill>
                <a:effectLst/>
                <a:latin typeface="Biome Light" panose="020B0303030204020804" pitchFamily="34" charset="0"/>
                <a:cs typeface="Biome Light" panose="020B0303030204020804" pitchFamily="34" charset="0"/>
              </a:rPr>
              <a:t>HR Analytics Dashboard typically summarizes the key findings, insights, and implications drawn from the data presented throughout the dashboard. </a:t>
            </a:r>
          </a:p>
          <a:p>
            <a:pPr marL="0" indent="0">
              <a:buNone/>
            </a:pPr>
            <a:r>
              <a:rPr lang="en-US" dirty="0">
                <a:solidFill>
                  <a:schemeClr val="accent4">
                    <a:lumMod val="60000"/>
                    <a:lumOff val="40000"/>
                  </a:schemeClr>
                </a:solidFill>
                <a:latin typeface="Biome Light" panose="020B0303030204020804" pitchFamily="34" charset="0"/>
                <a:cs typeface="Biome Light" panose="020B0303030204020804" pitchFamily="34" charset="0"/>
              </a:rPr>
              <a:t>T</a:t>
            </a:r>
            <a:r>
              <a:rPr lang="en-US" b="0" i="0" dirty="0">
                <a:solidFill>
                  <a:schemeClr val="accent4">
                    <a:lumMod val="60000"/>
                    <a:lumOff val="40000"/>
                  </a:schemeClr>
                </a:solidFill>
                <a:effectLst/>
                <a:latin typeface="Biome Light" panose="020B0303030204020804" pitchFamily="34" charset="0"/>
                <a:cs typeface="Biome Light" panose="020B0303030204020804" pitchFamily="34" charset="0"/>
              </a:rPr>
              <a:t>he most significant insights gleaned from the HR analytics presented on the dashboard. Highlighting key trends, patterns, and notable data points that are relevant to the organization's HR strategies.</a:t>
            </a:r>
            <a:endParaRPr lang="en-US" dirty="0">
              <a:solidFill>
                <a:schemeClr val="accent4">
                  <a:lumMod val="60000"/>
                  <a:lumOff val="40000"/>
                </a:schemeClr>
              </a:solidFill>
              <a:latin typeface="Biome Light" panose="020B0303030204020804" pitchFamily="34" charset="0"/>
              <a:cs typeface="Biome Light" panose="020B0303030204020804" pitchFamily="34" charset="0"/>
            </a:endParaRPr>
          </a:p>
          <a:p>
            <a:pPr marL="0" indent="0">
              <a:buNone/>
            </a:pPr>
            <a:r>
              <a:rPr lang="en-US" dirty="0">
                <a:solidFill>
                  <a:schemeClr val="accent4">
                    <a:lumMod val="60000"/>
                    <a:lumOff val="40000"/>
                  </a:schemeClr>
                </a:solidFill>
                <a:latin typeface="Biome Light" panose="020B0303030204020804" pitchFamily="34" charset="0"/>
                <a:cs typeface="Biome Light" panose="020B0303030204020804" pitchFamily="34" charset="0"/>
              </a:rPr>
              <a:t>It was a wonderful and learning experience for me while working on this project. The joy of working and the thrill involved while tackling the various problems and challenges gave me a feel of the industry. The project gave me the knowledge of Tableau and also an experience to work on it.</a:t>
            </a:r>
          </a:p>
          <a:p>
            <a:pPr marL="0" indent="0">
              <a:buNone/>
            </a:pPr>
            <a:r>
              <a:rPr lang="en-US" b="0" i="0" dirty="0">
                <a:solidFill>
                  <a:schemeClr val="accent4">
                    <a:lumMod val="60000"/>
                    <a:lumOff val="40000"/>
                  </a:schemeClr>
                </a:solidFill>
                <a:effectLst/>
                <a:latin typeface="Biome Light" panose="020B0303030204020804" pitchFamily="34" charset="0"/>
                <a:cs typeface="Biome Light" panose="020B0303030204020804" pitchFamily="34" charset="0"/>
              </a:rPr>
              <a:t>I </a:t>
            </a:r>
            <a:r>
              <a:rPr lang="en-US" dirty="0">
                <a:solidFill>
                  <a:schemeClr val="accent4">
                    <a:lumMod val="60000"/>
                    <a:lumOff val="40000"/>
                  </a:schemeClr>
                </a:solidFill>
                <a:latin typeface="Biome Light" panose="020B0303030204020804" pitchFamily="34" charset="0"/>
                <a:cs typeface="Biome Light" panose="020B0303030204020804" pitchFamily="34" charset="0"/>
              </a:rPr>
              <a:t>express my gratitude to my guide who played a role in the realization of this project. His dedication and insights significantly enriched the project’s outcomes.</a:t>
            </a:r>
            <a:endParaRPr lang="en-US" b="0" i="0" dirty="0">
              <a:solidFill>
                <a:schemeClr val="accent4">
                  <a:lumMod val="60000"/>
                  <a:lumOff val="40000"/>
                </a:schemeClr>
              </a:solidFill>
              <a:effectLst/>
              <a:latin typeface="Biome Light" panose="020B0303030204020804" pitchFamily="34" charset="0"/>
              <a:cs typeface="Biome Light" panose="020B0303030204020804" pitchFamily="34" charset="0"/>
            </a:endParaRPr>
          </a:p>
          <a:p>
            <a:endParaRPr lang="en-US" dirty="0"/>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a:lstStyle/>
          <a:p>
            <a:fld id="{FE024F78-56A6-7740-B68D-8D4D026EDF3F}" type="slidenum">
              <a:rPr lang="en-US" smtClean="0"/>
              <a:pPr/>
              <a:t>12</a:t>
            </a:fld>
            <a:endParaRPr lang="en-US" dirty="0"/>
          </a:p>
        </p:txBody>
      </p:sp>
    </p:spTree>
    <p:extLst>
      <p:ext uri="{BB962C8B-B14F-4D97-AF65-F5344CB8AC3E}">
        <p14:creationId xmlns:p14="http://schemas.microsoft.com/office/powerpoint/2010/main" val="790024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C0E59F-79CB-FAB4-2A78-EDA83B9EF18D}"/>
              </a:ext>
            </a:extLst>
          </p:cNvPr>
          <p:cNvSpPr>
            <a:spLocks noGrp="1"/>
          </p:cNvSpPr>
          <p:nvPr>
            <p:ph type="title"/>
          </p:nvPr>
        </p:nvSpPr>
        <p:spPr>
          <a:xfrm>
            <a:off x="858476" y="0"/>
            <a:ext cx="6910627" cy="1164882"/>
          </a:xfrm>
        </p:spPr>
        <p:txBody>
          <a:bodyPr/>
          <a:lstStyle/>
          <a:p>
            <a:r>
              <a:rPr lang="en-IN" dirty="0">
                <a:solidFill>
                  <a:schemeClr val="accent6">
                    <a:lumMod val="60000"/>
                    <a:lumOff val="40000"/>
                  </a:schemeClr>
                </a:solidFill>
              </a:rPr>
              <a:t>ACHNOWLEDGEMENT</a:t>
            </a:r>
          </a:p>
        </p:txBody>
      </p:sp>
      <p:sp>
        <p:nvSpPr>
          <p:cNvPr id="4" name="Text Placeholder 3">
            <a:extLst>
              <a:ext uri="{FF2B5EF4-FFF2-40B4-BE49-F238E27FC236}">
                <a16:creationId xmlns:a16="http://schemas.microsoft.com/office/drawing/2014/main" id="{CCCC0A8F-7879-91B8-9C35-EB8867B5DB00}"/>
              </a:ext>
            </a:extLst>
          </p:cNvPr>
          <p:cNvSpPr>
            <a:spLocks noGrp="1"/>
          </p:cNvSpPr>
          <p:nvPr>
            <p:ph type="body" sz="quarter" idx="28"/>
          </p:nvPr>
        </p:nvSpPr>
        <p:spPr>
          <a:xfrm>
            <a:off x="17092" y="1175777"/>
            <a:ext cx="6888665" cy="2565963"/>
          </a:xfrm>
        </p:spPr>
        <p:txBody>
          <a:bodyPr/>
          <a:lstStyle/>
          <a:p>
            <a:pPr marL="0" indent="0">
              <a:buNone/>
            </a:pPr>
            <a:r>
              <a:rPr lang="en-US" b="0" i="0" dirty="0">
                <a:solidFill>
                  <a:schemeClr val="accent4">
                    <a:lumMod val="60000"/>
                    <a:lumOff val="40000"/>
                  </a:schemeClr>
                </a:solidFill>
                <a:effectLst/>
                <a:latin typeface="Biome Light" panose="020B0303030204020804" pitchFamily="34" charset="0"/>
                <a:cs typeface="Biome Light" panose="020B0303030204020804" pitchFamily="34" charset="0"/>
              </a:rPr>
              <a:t>Firstly, I extend my deepest thanks to Mr. Kolati Raju for their invaluable support in providing the necessary data and insights essential for the development of this dashboard. </a:t>
            </a:r>
          </a:p>
          <a:p>
            <a:pPr marL="0" indent="0">
              <a:buNone/>
            </a:pPr>
            <a:r>
              <a:rPr lang="en-US" b="0" i="0" dirty="0">
                <a:solidFill>
                  <a:schemeClr val="accent4">
                    <a:lumMod val="60000"/>
                    <a:lumOff val="40000"/>
                  </a:schemeClr>
                </a:solidFill>
                <a:effectLst/>
                <a:latin typeface="Biome Light" panose="020B0303030204020804" pitchFamily="34" charset="0"/>
                <a:cs typeface="Biome Light" panose="020B0303030204020804" pitchFamily="34" charset="0"/>
              </a:rPr>
              <a:t>Their cooperation and willingness to share expertise were instrumental in ensuring the accuracy and relevance of the analytics showcased. Your collective efforts have been pivotal in shaping this HR Analytics Dashboard.</a:t>
            </a:r>
          </a:p>
          <a:p>
            <a:pPr marL="0" indent="0">
              <a:buNone/>
            </a:pPr>
            <a:r>
              <a:rPr lang="en-US" sz="1600" dirty="0">
                <a:solidFill>
                  <a:schemeClr val="accent4">
                    <a:lumMod val="60000"/>
                    <a:lumOff val="40000"/>
                  </a:schemeClr>
                </a:solidFill>
                <a:latin typeface="Biome Light" panose="020B0303030204020804" pitchFamily="34" charset="0"/>
                <a:cs typeface="Biome Light" panose="020B0303030204020804" pitchFamily="34" charset="0"/>
              </a:rPr>
              <a:t>I would like to extend my sincere thanks to him.</a:t>
            </a:r>
            <a:endParaRPr lang="en-US" b="0" i="0" dirty="0">
              <a:solidFill>
                <a:schemeClr val="accent4">
                  <a:lumMod val="60000"/>
                  <a:lumOff val="40000"/>
                </a:schemeClr>
              </a:solidFill>
              <a:effectLst/>
              <a:latin typeface="Biome Light" panose="020B0303030204020804" pitchFamily="34" charset="0"/>
              <a:cs typeface="Biome Light" panose="020B0303030204020804" pitchFamily="34" charset="0"/>
            </a:endParaRPr>
          </a:p>
          <a:p>
            <a:pPr marL="0" indent="0">
              <a:buNone/>
            </a:pPr>
            <a:r>
              <a:rPr lang="en-US" b="0" i="0" dirty="0">
                <a:solidFill>
                  <a:schemeClr val="accent4">
                    <a:lumMod val="60000"/>
                    <a:lumOff val="40000"/>
                  </a:schemeClr>
                </a:solidFill>
                <a:effectLst/>
                <a:latin typeface="Biome Light" panose="020B0303030204020804" pitchFamily="34" charset="0"/>
                <a:cs typeface="Biome Light" panose="020B0303030204020804" pitchFamily="34" charset="0"/>
              </a:rPr>
              <a:t>Thank you  for your contributions, guidance, and encouragement.</a:t>
            </a:r>
          </a:p>
        </p:txBody>
      </p:sp>
      <p:sp>
        <p:nvSpPr>
          <p:cNvPr id="5" name="Footer Placeholder 4">
            <a:extLst>
              <a:ext uri="{FF2B5EF4-FFF2-40B4-BE49-F238E27FC236}">
                <a16:creationId xmlns:a16="http://schemas.microsoft.com/office/drawing/2014/main" id="{7CFB0D7F-B096-B5F5-EBBF-102C999B9C2C}"/>
              </a:ext>
            </a:extLst>
          </p:cNvPr>
          <p:cNvSpPr>
            <a:spLocks noGrp="1"/>
          </p:cNvSpPr>
          <p:nvPr>
            <p:ph type="ftr" sz="quarter" idx="11"/>
          </p:nvPr>
        </p:nvSpPr>
        <p:spPr/>
        <p:txBody>
          <a:bodyPr/>
          <a:lstStyle/>
          <a:p>
            <a:endParaRPr lang="en-US" dirty="0"/>
          </a:p>
          <a:p>
            <a:endParaRPr lang="en-US" dirty="0"/>
          </a:p>
        </p:txBody>
      </p:sp>
      <p:sp>
        <p:nvSpPr>
          <p:cNvPr id="6" name="Slide Number Placeholder 5">
            <a:extLst>
              <a:ext uri="{FF2B5EF4-FFF2-40B4-BE49-F238E27FC236}">
                <a16:creationId xmlns:a16="http://schemas.microsoft.com/office/drawing/2014/main" id="{06C50108-216E-113C-66CA-D02AB0135D47}"/>
              </a:ext>
            </a:extLst>
          </p:cNvPr>
          <p:cNvSpPr>
            <a:spLocks noGrp="1"/>
          </p:cNvSpPr>
          <p:nvPr>
            <p:ph type="sldNum" sz="quarter" idx="12"/>
          </p:nvPr>
        </p:nvSpPr>
        <p:spPr/>
        <p:txBody>
          <a:bodyPr/>
          <a:lstStyle/>
          <a:p>
            <a:fld id="{FE024F78-56A6-7740-B68D-8D4D026EDF3F}" type="slidenum">
              <a:rPr lang="en-US" smtClean="0"/>
              <a:pPr/>
              <a:t>2</a:t>
            </a:fld>
            <a:endParaRPr lang="en-US" dirty="0"/>
          </a:p>
        </p:txBody>
      </p:sp>
    </p:spTree>
    <p:extLst>
      <p:ext uri="{BB962C8B-B14F-4D97-AF65-F5344CB8AC3E}">
        <p14:creationId xmlns:p14="http://schemas.microsoft.com/office/powerpoint/2010/main" val="11019183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a:xfrm>
            <a:off x="924956" y="0"/>
            <a:ext cx="6910627" cy="1164882"/>
          </a:xfrm>
        </p:spPr>
        <p:txBody>
          <a:bodyPr/>
          <a:lstStyle/>
          <a:p>
            <a:r>
              <a:rPr lang="en-US" dirty="0">
                <a:solidFill>
                  <a:schemeClr val="accent6">
                    <a:lumMod val="60000"/>
                    <a:lumOff val="40000"/>
                  </a:schemeClr>
                </a:solidFill>
              </a:rPr>
              <a:t>Introduction</a:t>
            </a:r>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0" y="1243780"/>
            <a:ext cx="8563895" cy="5510981"/>
          </a:xfrm>
        </p:spPr>
        <p:txBody>
          <a:bodyPr/>
          <a:lstStyle/>
          <a:p>
            <a:pPr>
              <a:buFont typeface="Wingdings" panose="05000000000000000000" pitchFamily="2" charset="2"/>
              <a:buChar char="q"/>
            </a:pPr>
            <a:r>
              <a:rPr lang="en-US" b="0" i="0" dirty="0">
                <a:solidFill>
                  <a:schemeClr val="accent4">
                    <a:lumMod val="60000"/>
                    <a:lumOff val="40000"/>
                  </a:schemeClr>
                </a:solidFill>
                <a:effectLst/>
                <a:latin typeface="Biome Light" panose="020B0303030204020804" pitchFamily="34" charset="0"/>
                <a:cs typeface="Biome Light" panose="020B0303030204020804" pitchFamily="34" charset="0"/>
              </a:rPr>
              <a:t>An HR dashboard is a visual representation of various HR metrics and key performance indicators (KPIs) that provide a comprehensive overview of an organization's human capital. It serves as a centralized platform to monitor and analyze HR-related data in real-time or periodically. The concept revolves around presenting actionable insights to facilitate informed decision-making and strategic planning within the HR domain.</a:t>
            </a:r>
          </a:p>
          <a:p>
            <a:pPr>
              <a:buFont typeface="Wingdings" panose="05000000000000000000" pitchFamily="2" charset="2"/>
              <a:buChar char="q"/>
            </a:pPr>
            <a:r>
              <a:rPr lang="en-US" u="sng" dirty="0">
                <a:solidFill>
                  <a:schemeClr val="accent4">
                    <a:lumMod val="60000"/>
                    <a:lumOff val="40000"/>
                  </a:schemeClr>
                </a:solidFill>
                <a:latin typeface="Biome Light" panose="020B0303030204020804" pitchFamily="34" charset="0"/>
                <a:cs typeface="Biome Light" panose="020B0303030204020804" pitchFamily="34" charset="0"/>
              </a:rPr>
              <a:t>ROLE OF TABLEAU IN HR ANALYTICS DASHBOARD</a:t>
            </a:r>
          </a:p>
          <a:p>
            <a:pPr marL="0" indent="0">
              <a:buNone/>
            </a:pPr>
            <a:r>
              <a:rPr lang="en-US" b="0" i="0" dirty="0">
                <a:solidFill>
                  <a:schemeClr val="accent4">
                    <a:lumMod val="60000"/>
                    <a:lumOff val="40000"/>
                  </a:schemeClr>
                </a:solidFill>
                <a:effectLst/>
                <a:latin typeface="Biome Light" panose="020B0303030204020804" pitchFamily="34" charset="0"/>
                <a:cs typeface="Biome Light" panose="020B0303030204020804" pitchFamily="34" charset="0"/>
              </a:rPr>
              <a:t>Tableau plays a crucial role in creating and managing HR dashboards by offering powerful data visualization and analytics capabilities. In essence, Tableau serves as a powerful tool for HR professionals to visualize, analyze, and derive actionable insights from HR-related data, fostering data-driven decision-making and enabling HR departments to optimize processes and strategies </a:t>
            </a:r>
            <a:r>
              <a:rPr lang="en-IN" b="0" i="0" dirty="0">
                <a:solidFill>
                  <a:schemeClr val="accent4">
                    <a:lumMod val="60000"/>
                    <a:lumOff val="40000"/>
                  </a:schemeClr>
                </a:solidFill>
                <a:effectLst/>
                <a:latin typeface="Biome Light" panose="020B0303030204020804" pitchFamily="34" charset="0"/>
                <a:cs typeface="Biome Light" panose="020B0303030204020804" pitchFamily="34" charset="0"/>
              </a:rPr>
              <a:t>for better workforce management.</a:t>
            </a:r>
            <a:r>
              <a:rPr lang="en-US" b="0" i="0" dirty="0">
                <a:solidFill>
                  <a:schemeClr val="accent4">
                    <a:lumMod val="60000"/>
                    <a:lumOff val="40000"/>
                  </a:schemeClr>
                </a:solidFill>
                <a:effectLst/>
                <a:latin typeface="Biome Light" panose="020B0303030204020804" pitchFamily="34" charset="0"/>
                <a:cs typeface="Biome Light" panose="020B0303030204020804" pitchFamily="34" charset="0"/>
              </a:rPr>
              <a:t> </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3</a:t>
            </a:fld>
            <a:endParaRPr lang="en-US" dirty="0"/>
          </a:p>
        </p:txBody>
      </p:sp>
    </p:spTree>
    <p:extLst>
      <p:ext uri="{BB962C8B-B14F-4D97-AF65-F5344CB8AC3E}">
        <p14:creationId xmlns:p14="http://schemas.microsoft.com/office/powerpoint/2010/main" val="22490313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CEE817-4B02-8707-7002-CAD3209402CD}"/>
              </a:ext>
            </a:extLst>
          </p:cNvPr>
          <p:cNvSpPr>
            <a:spLocks noGrp="1"/>
          </p:cNvSpPr>
          <p:nvPr>
            <p:ph type="title"/>
          </p:nvPr>
        </p:nvSpPr>
        <p:spPr>
          <a:xfrm>
            <a:off x="1140171" y="356624"/>
            <a:ext cx="9773636" cy="1080217"/>
          </a:xfrm>
        </p:spPr>
        <p:txBody>
          <a:bodyPr/>
          <a:lstStyle/>
          <a:p>
            <a:r>
              <a:rPr lang="en-IN" dirty="0">
                <a:solidFill>
                  <a:schemeClr val="accent6">
                    <a:lumMod val="60000"/>
                    <a:lumOff val="40000"/>
                  </a:schemeClr>
                </a:solidFill>
              </a:rPr>
              <a:t>CURRENT CONDITION</a:t>
            </a:r>
          </a:p>
        </p:txBody>
      </p:sp>
      <p:sp>
        <p:nvSpPr>
          <p:cNvPr id="8" name="Slide Number Placeholder 7">
            <a:extLst>
              <a:ext uri="{FF2B5EF4-FFF2-40B4-BE49-F238E27FC236}">
                <a16:creationId xmlns:a16="http://schemas.microsoft.com/office/drawing/2014/main" id="{3D12B6E5-9B1C-DCFF-41E9-1964FF6781E1}"/>
              </a:ext>
            </a:extLst>
          </p:cNvPr>
          <p:cNvSpPr>
            <a:spLocks noGrp="1"/>
          </p:cNvSpPr>
          <p:nvPr>
            <p:ph type="sldNum" sz="quarter" idx="12"/>
          </p:nvPr>
        </p:nvSpPr>
        <p:spPr/>
        <p:txBody>
          <a:bodyPr/>
          <a:lstStyle/>
          <a:p>
            <a:fld id="{FE024F78-56A6-7740-B68D-8D4D026EDF3F}" type="slidenum">
              <a:rPr lang="en-US" smtClean="0"/>
              <a:pPr/>
              <a:t>4</a:t>
            </a:fld>
            <a:endParaRPr lang="en-US" dirty="0"/>
          </a:p>
        </p:txBody>
      </p:sp>
      <p:sp>
        <p:nvSpPr>
          <p:cNvPr id="10" name="TextBox 9">
            <a:extLst>
              <a:ext uri="{FF2B5EF4-FFF2-40B4-BE49-F238E27FC236}">
                <a16:creationId xmlns:a16="http://schemas.microsoft.com/office/drawing/2014/main" id="{B516CD87-A74D-A7BC-C3D5-5E4DEEC4C532}"/>
              </a:ext>
            </a:extLst>
          </p:cNvPr>
          <p:cNvSpPr txBox="1"/>
          <p:nvPr/>
        </p:nvSpPr>
        <p:spPr>
          <a:xfrm>
            <a:off x="336405" y="1260257"/>
            <a:ext cx="11838038" cy="5078313"/>
          </a:xfrm>
          <a:prstGeom prst="rect">
            <a:avLst/>
          </a:prstGeom>
          <a:noFill/>
        </p:spPr>
        <p:txBody>
          <a:bodyPr wrap="square" rtlCol="0">
            <a:spAutoFit/>
          </a:bodyPr>
          <a:lstStyle/>
          <a:p>
            <a:pPr marL="285750" indent="-285750">
              <a:buFont typeface="Wingdings" panose="05000000000000000000" pitchFamily="2" charset="2"/>
              <a:buChar char="q"/>
            </a:pPr>
            <a:r>
              <a:rPr lang="en-US" dirty="0">
                <a:solidFill>
                  <a:schemeClr val="accent4">
                    <a:lumMod val="60000"/>
                    <a:lumOff val="40000"/>
                  </a:schemeClr>
                </a:solidFill>
                <a:latin typeface="Biome Light" panose="020B0303030204020804" pitchFamily="34" charset="0"/>
                <a:cs typeface="Biome Light" panose="020B0303030204020804" pitchFamily="34" charset="0"/>
              </a:rPr>
              <a:t>Increased Adoption: More organizations were adopting HR analytics to gain deeper insights into their workforce, talent acquisition, employee engagement, and overall HR processes. This trend was driven by the growing availability of HR data, advancements in technology, and the recognition of analytics as a strategic tool for HR decision-making.</a:t>
            </a:r>
          </a:p>
          <a:p>
            <a:pPr marL="285750" indent="-285750">
              <a:buFont typeface="Wingdings" panose="05000000000000000000" pitchFamily="2" charset="2"/>
              <a:buChar char="q"/>
            </a:pPr>
            <a:r>
              <a:rPr lang="en-US" dirty="0">
                <a:solidFill>
                  <a:schemeClr val="accent4">
                    <a:lumMod val="60000"/>
                    <a:lumOff val="40000"/>
                  </a:schemeClr>
                </a:solidFill>
                <a:latin typeface="Biome Light" panose="020B0303030204020804" pitchFamily="34" charset="0"/>
                <a:cs typeface="Biome Light" panose="020B0303030204020804" pitchFamily="34" charset="0"/>
              </a:rPr>
              <a:t>Focus on Employee Experience: HR analytics was being used to analyze and enhance the employee experience. This included understanding employee sentiment, identifying factors affecting engagement, and optimizing HR processes to improve overall satisfaction.</a:t>
            </a:r>
          </a:p>
          <a:p>
            <a:pPr marL="285750" indent="-285750">
              <a:buFont typeface="Wingdings" panose="05000000000000000000" pitchFamily="2" charset="2"/>
              <a:buChar char="q"/>
            </a:pPr>
            <a:r>
              <a:rPr lang="en-US" dirty="0">
                <a:solidFill>
                  <a:schemeClr val="accent4">
                    <a:lumMod val="60000"/>
                    <a:lumOff val="40000"/>
                  </a:schemeClr>
                </a:solidFill>
                <a:latin typeface="Biome Light" panose="020B0303030204020804" pitchFamily="34" charset="0"/>
                <a:cs typeface="Biome Light" panose="020B0303030204020804" pitchFamily="34" charset="0"/>
              </a:rPr>
              <a:t>Predictive Analytics: Some organizations were moving beyond descriptive analytics to predictive analytics. Predictive models in HR aimed to forecast future trends, such as turnover risk, talent gaps, and workforce planning. This allowed HR teams to take proactive measures based on anticipated challenges.</a:t>
            </a:r>
          </a:p>
          <a:p>
            <a:pPr marL="285750" indent="-285750">
              <a:buFont typeface="Wingdings" panose="05000000000000000000" pitchFamily="2" charset="2"/>
              <a:buChar char="q"/>
            </a:pPr>
            <a:r>
              <a:rPr lang="en-US" dirty="0">
                <a:solidFill>
                  <a:schemeClr val="accent4">
                    <a:lumMod val="60000"/>
                    <a:lumOff val="40000"/>
                  </a:schemeClr>
                </a:solidFill>
                <a:latin typeface="Biome Light" panose="020B0303030204020804" pitchFamily="34" charset="0"/>
                <a:cs typeface="Biome Light" panose="020B0303030204020804" pitchFamily="34" charset="0"/>
              </a:rPr>
              <a:t>Diversity, Equity, and Inclusion (DEI) Analytics: There was an increased focus on using analytics to measure and improve diversity, equity, and inclusion in the workplace. HR analytics tools were being employed to track diversity metrics, identify areas for improvement, and monitor the effectiveness of DEI initiatives.</a:t>
            </a:r>
          </a:p>
          <a:p>
            <a:pPr marL="285750" indent="-285750">
              <a:buFont typeface="Wingdings" panose="05000000000000000000" pitchFamily="2" charset="2"/>
              <a:buChar char="q"/>
            </a:pPr>
            <a:r>
              <a:rPr lang="en-US" dirty="0">
                <a:solidFill>
                  <a:schemeClr val="accent4">
                    <a:lumMod val="60000"/>
                    <a:lumOff val="40000"/>
                  </a:schemeClr>
                </a:solidFill>
                <a:latin typeface="Biome Light" panose="020B0303030204020804" pitchFamily="34" charset="0"/>
                <a:cs typeface="Biome Light" panose="020B0303030204020804" pitchFamily="34" charset="0"/>
              </a:rPr>
              <a:t>Learning and Development Analytics: Analytics tools were applied to measure the impact of training and development programs. HR professionals used data to assess the effectiveness of learning initiatives, identify skill gaps, and personalize training programs for employees.</a:t>
            </a:r>
            <a:endParaRPr lang="en-IN" dirty="0">
              <a:solidFill>
                <a:schemeClr val="accent4">
                  <a:lumMod val="60000"/>
                  <a:lumOff val="40000"/>
                </a:schemeClr>
              </a:solidFill>
              <a:latin typeface="Biome Light" panose="020B0303030204020804" pitchFamily="34" charset="0"/>
              <a:cs typeface="Biome Light" panose="020B0303030204020804" pitchFamily="34" charset="0"/>
            </a:endParaRPr>
          </a:p>
        </p:txBody>
      </p:sp>
    </p:spTree>
    <p:extLst>
      <p:ext uri="{BB962C8B-B14F-4D97-AF65-F5344CB8AC3E}">
        <p14:creationId xmlns:p14="http://schemas.microsoft.com/office/powerpoint/2010/main" val="13971910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5</a:t>
            </a:fld>
            <a:endParaRPr lang="en-US" dirty="0"/>
          </a:p>
        </p:txBody>
      </p:sp>
      <p:sp>
        <p:nvSpPr>
          <p:cNvPr id="22" name="TextBox 21">
            <a:extLst>
              <a:ext uri="{FF2B5EF4-FFF2-40B4-BE49-F238E27FC236}">
                <a16:creationId xmlns:a16="http://schemas.microsoft.com/office/drawing/2014/main" id="{7922960D-FCC6-86FE-0A5C-102417D11A45}"/>
              </a:ext>
            </a:extLst>
          </p:cNvPr>
          <p:cNvSpPr txBox="1"/>
          <p:nvPr/>
        </p:nvSpPr>
        <p:spPr>
          <a:xfrm>
            <a:off x="0" y="1064408"/>
            <a:ext cx="11897032" cy="769441"/>
          </a:xfrm>
          <a:prstGeom prst="rect">
            <a:avLst/>
          </a:prstGeom>
          <a:noFill/>
        </p:spPr>
        <p:txBody>
          <a:bodyPr wrap="square" rtlCol="0">
            <a:spAutoFit/>
          </a:bodyPr>
          <a:lstStyle/>
          <a:p>
            <a:pPr algn="ctr"/>
            <a:r>
              <a:rPr lang="en-IN" sz="4400" dirty="0">
                <a:solidFill>
                  <a:schemeClr val="accent6">
                    <a:lumMod val="60000"/>
                    <a:lumOff val="40000"/>
                  </a:schemeClr>
                </a:solidFill>
                <a:latin typeface="+mj-lt"/>
              </a:rPr>
              <a:t>ANALYSING PROBLEM</a:t>
            </a:r>
          </a:p>
        </p:txBody>
      </p:sp>
      <p:sp>
        <p:nvSpPr>
          <p:cNvPr id="26" name="TextBox 25">
            <a:extLst>
              <a:ext uri="{FF2B5EF4-FFF2-40B4-BE49-F238E27FC236}">
                <a16:creationId xmlns:a16="http://schemas.microsoft.com/office/drawing/2014/main" id="{1E4F003F-7B3D-1C9E-D013-ACC210981653}"/>
              </a:ext>
            </a:extLst>
          </p:cNvPr>
          <p:cNvSpPr txBox="1"/>
          <p:nvPr/>
        </p:nvSpPr>
        <p:spPr>
          <a:xfrm>
            <a:off x="707922" y="2653732"/>
            <a:ext cx="10078065" cy="2031325"/>
          </a:xfrm>
          <a:prstGeom prst="rect">
            <a:avLst/>
          </a:prstGeom>
          <a:noFill/>
        </p:spPr>
        <p:txBody>
          <a:bodyPr wrap="square" rtlCol="0">
            <a:spAutoFit/>
          </a:bodyPr>
          <a:lstStyle/>
          <a:p>
            <a:pPr marL="285750" indent="-285750" algn="ctr">
              <a:buFont typeface="Wingdings" panose="05000000000000000000" pitchFamily="2" charset="2"/>
              <a:buChar char="Ø"/>
            </a:pPr>
            <a:r>
              <a:rPr lang="en-IN" dirty="0">
                <a:solidFill>
                  <a:schemeClr val="accent4">
                    <a:lumMod val="60000"/>
                    <a:lumOff val="40000"/>
                  </a:schemeClr>
                </a:solidFill>
                <a:latin typeface="Biome Light" panose="020B0303030204020804" pitchFamily="34" charset="0"/>
                <a:cs typeface="Biome Light" panose="020B0303030204020804" pitchFamily="34" charset="0"/>
              </a:rPr>
              <a:t>We have created five charts to analyse the following:</a:t>
            </a:r>
          </a:p>
          <a:p>
            <a:pPr algn="ctr"/>
            <a:endParaRPr lang="en-IN" dirty="0">
              <a:solidFill>
                <a:schemeClr val="accent4">
                  <a:lumMod val="60000"/>
                  <a:lumOff val="40000"/>
                </a:schemeClr>
              </a:solidFill>
              <a:latin typeface="Biome Light" panose="020B0303030204020804" pitchFamily="34" charset="0"/>
              <a:cs typeface="Biome Light" panose="020B0303030204020804" pitchFamily="34" charset="0"/>
            </a:endParaRPr>
          </a:p>
          <a:p>
            <a:pPr marL="285750" indent="-285750">
              <a:buFont typeface="Wingdings" panose="05000000000000000000" pitchFamily="2" charset="2"/>
              <a:buChar char="q"/>
            </a:pPr>
            <a:r>
              <a:rPr lang="en-IN" dirty="0">
                <a:solidFill>
                  <a:schemeClr val="accent4">
                    <a:lumMod val="60000"/>
                    <a:lumOff val="40000"/>
                  </a:schemeClr>
                </a:solidFill>
                <a:latin typeface="Biome Light" panose="020B0303030204020804" pitchFamily="34" charset="0"/>
                <a:cs typeface="Biome Light" panose="020B0303030204020804" pitchFamily="34" charset="0"/>
              </a:rPr>
              <a:t>DEPARTMENT WISE ATTRITION</a:t>
            </a:r>
          </a:p>
          <a:p>
            <a:pPr marL="285750" indent="-285750">
              <a:buFont typeface="Wingdings" panose="05000000000000000000" pitchFamily="2" charset="2"/>
              <a:buChar char="q"/>
            </a:pPr>
            <a:r>
              <a:rPr lang="en-IN" dirty="0">
                <a:solidFill>
                  <a:schemeClr val="accent4">
                    <a:lumMod val="60000"/>
                    <a:lumOff val="40000"/>
                  </a:schemeClr>
                </a:solidFill>
                <a:latin typeface="Biome Light" panose="020B0303030204020804" pitchFamily="34" charset="0"/>
                <a:cs typeface="Biome Light" panose="020B0303030204020804" pitchFamily="34" charset="0"/>
              </a:rPr>
              <a:t>NUMBER OF EMPLOYEE BY AGE GROUP</a:t>
            </a:r>
          </a:p>
          <a:p>
            <a:pPr marL="285750" indent="-285750">
              <a:buFont typeface="Wingdings" panose="05000000000000000000" pitchFamily="2" charset="2"/>
              <a:buChar char="q"/>
            </a:pPr>
            <a:r>
              <a:rPr lang="en-IN" dirty="0">
                <a:solidFill>
                  <a:schemeClr val="accent4">
                    <a:lumMod val="60000"/>
                    <a:lumOff val="40000"/>
                  </a:schemeClr>
                </a:solidFill>
                <a:latin typeface="Biome Light" panose="020B0303030204020804" pitchFamily="34" charset="0"/>
                <a:cs typeface="Biome Light" panose="020B0303030204020804" pitchFamily="34" charset="0"/>
              </a:rPr>
              <a:t>JOB SATISFACTION RATING</a:t>
            </a:r>
          </a:p>
          <a:p>
            <a:pPr marL="285750" indent="-285750">
              <a:buFont typeface="Wingdings" panose="05000000000000000000" pitchFamily="2" charset="2"/>
              <a:buChar char="q"/>
            </a:pPr>
            <a:r>
              <a:rPr lang="en-IN" dirty="0">
                <a:solidFill>
                  <a:schemeClr val="accent4">
                    <a:lumMod val="60000"/>
                    <a:lumOff val="40000"/>
                  </a:schemeClr>
                </a:solidFill>
                <a:latin typeface="Biome Light" panose="020B0303030204020804" pitchFamily="34" charset="0"/>
                <a:cs typeface="Biome Light" panose="020B0303030204020804" pitchFamily="34" charset="0"/>
              </a:rPr>
              <a:t>EDUCATION FIELD WISE ATTRITION</a:t>
            </a:r>
          </a:p>
          <a:p>
            <a:pPr marL="285750" indent="-285750">
              <a:buFont typeface="Wingdings" panose="05000000000000000000" pitchFamily="2" charset="2"/>
              <a:buChar char="q"/>
            </a:pPr>
            <a:r>
              <a:rPr lang="en-IN" dirty="0">
                <a:solidFill>
                  <a:schemeClr val="accent4">
                    <a:lumMod val="60000"/>
                    <a:lumOff val="40000"/>
                  </a:schemeClr>
                </a:solidFill>
                <a:latin typeface="Biome Light" panose="020B0303030204020804" pitchFamily="34" charset="0"/>
                <a:cs typeface="Biome Light" panose="020B0303030204020804" pitchFamily="34" charset="0"/>
              </a:rPr>
              <a:t>ATTRITION RATE BY GENDER FOR DIFFERENT AGE GROUP</a:t>
            </a:r>
          </a:p>
        </p:txBody>
      </p:sp>
    </p:spTree>
    <p:extLst>
      <p:ext uri="{BB962C8B-B14F-4D97-AF65-F5344CB8AC3E}">
        <p14:creationId xmlns:p14="http://schemas.microsoft.com/office/powerpoint/2010/main" val="30490257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lide Number Placeholder 9">
            <a:extLst>
              <a:ext uri="{FF2B5EF4-FFF2-40B4-BE49-F238E27FC236}">
                <a16:creationId xmlns:a16="http://schemas.microsoft.com/office/drawing/2014/main" id="{DCB56F7D-10E5-4575-22F0-CC7A883D6551}"/>
              </a:ext>
            </a:extLst>
          </p:cNvPr>
          <p:cNvSpPr>
            <a:spLocks noGrp="1"/>
          </p:cNvSpPr>
          <p:nvPr>
            <p:ph type="sldNum" sz="quarter" idx="12"/>
          </p:nvPr>
        </p:nvSpPr>
        <p:spPr/>
        <p:txBody>
          <a:bodyPr/>
          <a:lstStyle/>
          <a:p>
            <a:fld id="{FE024F78-56A6-7740-B68D-8D4D026EDF3F}" type="slidenum">
              <a:rPr lang="en-US" smtClean="0"/>
              <a:pPr/>
              <a:t>6</a:t>
            </a:fld>
            <a:endParaRPr lang="en-US" dirty="0"/>
          </a:p>
        </p:txBody>
      </p:sp>
      <p:cxnSp>
        <p:nvCxnSpPr>
          <p:cNvPr id="8" name="Straight Connector 7">
            <a:extLst>
              <a:ext uri="{FF2B5EF4-FFF2-40B4-BE49-F238E27FC236}">
                <a16:creationId xmlns:a16="http://schemas.microsoft.com/office/drawing/2014/main" id="{39015C22-9EE1-266B-0D3F-CC2AC08DED01}"/>
              </a:ext>
              <a:ext uri="{C183D7F6-B498-43B3-948B-1728B52AA6E4}">
                <adec:decorative xmlns:adec="http://schemas.microsoft.com/office/drawing/2017/decorative" val="1"/>
              </a:ext>
            </a:extLst>
          </p:cNvPr>
          <p:cNvCxnSpPr>
            <a:cxnSpLocks/>
          </p:cNvCxnSpPr>
          <p:nvPr/>
        </p:nvCxnSpPr>
        <p:spPr>
          <a:xfrm>
            <a:off x="1494452" y="2611476"/>
            <a:ext cx="6430349"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C0FDF77C-EABC-0AED-73A9-51E99DCFBB9A}"/>
              </a:ext>
            </a:extLst>
          </p:cNvPr>
          <p:cNvPicPr>
            <a:picLocks noChangeAspect="1"/>
          </p:cNvPicPr>
          <p:nvPr/>
        </p:nvPicPr>
        <p:blipFill>
          <a:blip r:embed="rId2"/>
          <a:stretch>
            <a:fillRect/>
          </a:stretch>
        </p:blipFill>
        <p:spPr>
          <a:xfrm>
            <a:off x="3799" y="0"/>
            <a:ext cx="8415856" cy="4955458"/>
          </a:xfrm>
          <a:prstGeom prst="rect">
            <a:avLst/>
          </a:prstGeom>
        </p:spPr>
      </p:pic>
      <p:pic>
        <p:nvPicPr>
          <p:cNvPr id="21" name="Picture 20">
            <a:extLst>
              <a:ext uri="{FF2B5EF4-FFF2-40B4-BE49-F238E27FC236}">
                <a16:creationId xmlns:a16="http://schemas.microsoft.com/office/drawing/2014/main" id="{72CDE375-0045-DFE8-C14D-2FABBA10EF64}"/>
              </a:ext>
            </a:extLst>
          </p:cNvPr>
          <p:cNvPicPr>
            <a:picLocks noChangeAspect="1"/>
          </p:cNvPicPr>
          <p:nvPr/>
        </p:nvPicPr>
        <p:blipFill>
          <a:blip r:embed="rId3"/>
          <a:stretch>
            <a:fillRect/>
          </a:stretch>
        </p:blipFill>
        <p:spPr>
          <a:xfrm>
            <a:off x="7032596" y="48329"/>
            <a:ext cx="1135478" cy="838273"/>
          </a:xfrm>
          <a:prstGeom prst="rect">
            <a:avLst/>
          </a:prstGeom>
        </p:spPr>
      </p:pic>
      <p:sp>
        <p:nvSpPr>
          <p:cNvPr id="23" name="TextBox 22">
            <a:extLst>
              <a:ext uri="{FF2B5EF4-FFF2-40B4-BE49-F238E27FC236}">
                <a16:creationId xmlns:a16="http://schemas.microsoft.com/office/drawing/2014/main" id="{FC8EFFF9-ADD2-474C-4E45-1E9265AA4794}"/>
              </a:ext>
            </a:extLst>
          </p:cNvPr>
          <p:cNvSpPr txBox="1"/>
          <p:nvPr/>
        </p:nvSpPr>
        <p:spPr>
          <a:xfrm>
            <a:off x="117987" y="5055111"/>
            <a:ext cx="11395587" cy="1477328"/>
          </a:xfrm>
          <a:prstGeom prst="rect">
            <a:avLst/>
          </a:prstGeom>
          <a:noFill/>
        </p:spPr>
        <p:txBody>
          <a:bodyPr wrap="square" rtlCol="0">
            <a:spAutoFit/>
          </a:bodyPr>
          <a:lstStyle/>
          <a:p>
            <a:r>
              <a:rPr lang="en-IN" dirty="0">
                <a:solidFill>
                  <a:schemeClr val="accent4">
                    <a:lumMod val="60000"/>
                    <a:lumOff val="40000"/>
                  </a:schemeClr>
                </a:solidFill>
                <a:latin typeface="Biome Light" panose="020B0303030204020804" pitchFamily="34" charset="0"/>
                <a:cs typeface="Biome Light" panose="020B0303030204020804" pitchFamily="34" charset="0"/>
              </a:rPr>
              <a:t>This is a  Pie chart representation ,This chart indicates  how many people have left the company from HR post ,Sales post and from R&amp;D(research and development)post.</a:t>
            </a:r>
          </a:p>
          <a:p>
            <a:pPr marL="285750" indent="-285750">
              <a:buFont typeface="Wingdings" panose="05000000000000000000" pitchFamily="2" charset="2"/>
              <a:buChar char="q"/>
            </a:pPr>
            <a:r>
              <a:rPr lang="en-IN" dirty="0">
                <a:solidFill>
                  <a:schemeClr val="accent4">
                    <a:lumMod val="60000"/>
                    <a:lumOff val="40000"/>
                  </a:schemeClr>
                </a:solidFill>
                <a:latin typeface="Biome Light" panose="020B0303030204020804" pitchFamily="34" charset="0"/>
                <a:cs typeface="Biome Light" panose="020B0303030204020804" pitchFamily="34" charset="0"/>
              </a:rPr>
              <a:t>HR  has 5.06% attrition rate with 12 attrition count.</a:t>
            </a:r>
          </a:p>
          <a:p>
            <a:pPr marL="285750" indent="-285750">
              <a:buFont typeface="Wingdings" panose="05000000000000000000" pitchFamily="2" charset="2"/>
              <a:buChar char="q"/>
            </a:pPr>
            <a:r>
              <a:rPr lang="en-IN" dirty="0">
                <a:solidFill>
                  <a:schemeClr val="accent4">
                    <a:lumMod val="60000"/>
                    <a:lumOff val="40000"/>
                  </a:schemeClr>
                </a:solidFill>
                <a:latin typeface="Biome Light" panose="020B0303030204020804" pitchFamily="34" charset="0"/>
                <a:cs typeface="Biome Light" panose="020B0303030204020804" pitchFamily="34" charset="0"/>
              </a:rPr>
              <a:t>R&amp;D has 56.12% attrition rate with 133 attrition count.</a:t>
            </a:r>
          </a:p>
          <a:p>
            <a:pPr marL="285750" indent="-285750">
              <a:buFont typeface="Wingdings" panose="05000000000000000000" pitchFamily="2" charset="2"/>
              <a:buChar char="q"/>
            </a:pPr>
            <a:r>
              <a:rPr lang="en-IN" dirty="0">
                <a:solidFill>
                  <a:schemeClr val="accent4">
                    <a:lumMod val="60000"/>
                    <a:lumOff val="40000"/>
                  </a:schemeClr>
                </a:solidFill>
                <a:latin typeface="Biome Light" panose="020B0303030204020804" pitchFamily="34" charset="0"/>
                <a:cs typeface="Biome Light" panose="020B0303030204020804" pitchFamily="34" charset="0"/>
              </a:rPr>
              <a:t>Sales has 38.82% attrition rate with 92 attrition count.</a:t>
            </a:r>
          </a:p>
        </p:txBody>
      </p:sp>
    </p:spTree>
    <p:extLst>
      <p:ext uri="{BB962C8B-B14F-4D97-AF65-F5344CB8AC3E}">
        <p14:creationId xmlns:p14="http://schemas.microsoft.com/office/powerpoint/2010/main" val="21255180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8183627-3D1C-3959-EAF4-FC09DA6B1F02}"/>
              </a:ext>
            </a:extLst>
          </p:cNvPr>
          <p:cNvSpPr>
            <a:spLocks noGrp="1"/>
          </p:cNvSpPr>
          <p:nvPr>
            <p:ph type="sldNum" sz="quarter" idx="12"/>
          </p:nvPr>
        </p:nvSpPr>
        <p:spPr/>
        <p:txBody>
          <a:bodyPr/>
          <a:lstStyle/>
          <a:p>
            <a:fld id="{FE024F78-56A6-7740-B68D-8D4D026EDF3F}" type="slidenum">
              <a:rPr lang="en-US" smtClean="0"/>
              <a:pPr/>
              <a:t>7</a:t>
            </a:fld>
            <a:endParaRPr lang="en-US" dirty="0"/>
          </a:p>
        </p:txBody>
      </p:sp>
      <p:pic>
        <p:nvPicPr>
          <p:cNvPr id="8" name="Picture 7">
            <a:extLst>
              <a:ext uri="{FF2B5EF4-FFF2-40B4-BE49-F238E27FC236}">
                <a16:creationId xmlns:a16="http://schemas.microsoft.com/office/drawing/2014/main" id="{3BED4A8F-5FEA-4556-68F0-CA81FC3543D8}"/>
              </a:ext>
            </a:extLst>
          </p:cNvPr>
          <p:cNvPicPr>
            <a:picLocks noChangeAspect="1"/>
          </p:cNvPicPr>
          <p:nvPr/>
        </p:nvPicPr>
        <p:blipFill>
          <a:blip r:embed="rId2"/>
          <a:stretch>
            <a:fillRect/>
          </a:stretch>
        </p:blipFill>
        <p:spPr>
          <a:xfrm>
            <a:off x="0" y="0"/>
            <a:ext cx="7806813" cy="4799837"/>
          </a:xfrm>
          <a:prstGeom prst="rect">
            <a:avLst/>
          </a:prstGeom>
        </p:spPr>
      </p:pic>
      <p:sp>
        <p:nvSpPr>
          <p:cNvPr id="9" name="TextBox 8">
            <a:extLst>
              <a:ext uri="{FF2B5EF4-FFF2-40B4-BE49-F238E27FC236}">
                <a16:creationId xmlns:a16="http://schemas.microsoft.com/office/drawing/2014/main" id="{9374CD38-8999-E8C2-2575-08C03BA9AC97}"/>
              </a:ext>
            </a:extLst>
          </p:cNvPr>
          <p:cNvSpPr txBox="1"/>
          <p:nvPr/>
        </p:nvSpPr>
        <p:spPr>
          <a:xfrm>
            <a:off x="88490" y="5053780"/>
            <a:ext cx="11297265" cy="1200329"/>
          </a:xfrm>
          <a:prstGeom prst="rect">
            <a:avLst/>
          </a:prstGeom>
          <a:noFill/>
        </p:spPr>
        <p:txBody>
          <a:bodyPr wrap="square" rtlCol="0">
            <a:spAutoFit/>
          </a:bodyPr>
          <a:lstStyle/>
          <a:p>
            <a:r>
              <a:rPr lang="en-IN" dirty="0">
                <a:solidFill>
                  <a:schemeClr val="accent4">
                    <a:lumMod val="60000"/>
                    <a:lumOff val="40000"/>
                  </a:schemeClr>
                </a:solidFill>
                <a:latin typeface="Biome Light" panose="020B0303030204020804" pitchFamily="34" charset="0"/>
                <a:cs typeface="Biome Light" panose="020B0303030204020804" pitchFamily="34" charset="0"/>
              </a:rPr>
              <a:t>This is a graph chart representation ,This indicates the age wise employee count.</a:t>
            </a:r>
          </a:p>
          <a:p>
            <a:pPr marL="285750" indent="-285750">
              <a:buFont typeface="Wingdings" panose="05000000000000000000" pitchFamily="2" charset="2"/>
              <a:buChar char="q"/>
            </a:pPr>
            <a:r>
              <a:rPr lang="en-IN" dirty="0">
                <a:solidFill>
                  <a:schemeClr val="accent4">
                    <a:lumMod val="60000"/>
                    <a:lumOff val="40000"/>
                  </a:schemeClr>
                </a:solidFill>
                <a:latin typeface="Biome Light" panose="020B0303030204020804" pitchFamily="34" charset="0"/>
                <a:cs typeface="Biome Light" panose="020B0303030204020804" pitchFamily="34" charset="0"/>
              </a:rPr>
              <a:t>In the chart , the first graph represents 28 employee count  at 18 year age bin.(we can change the age bin according to year gaps as we want)</a:t>
            </a:r>
          </a:p>
          <a:p>
            <a:r>
              <a:rPr lang="en-IN" dirty="0">
                <a:solidFill>
                  <a:schemeClr val="accent4">
                    <a:lumMod val="60000"/>
                    <a:lumOff val="40000"/>
                  </a:schemeClr>
                </a:solidFill>
                <a:latin typeface="Biome Light" panose="020B0303030204020804" pitchFamily="34" charset="0"/>
                <a:cs typeface="Biome Light" panose="020B0303030204020804" pitchFamily="34" charset="0"/>
              </a:rPr>
              <a:t>     Like this way we can check the No number of employees by different age group.</a:t>
            </a:r>
          </a:p>
        </p:txBody>
      </p:sp>
    </p:spTree>
    <p:extLst>
      <p:ext uri="{BB962C8B-B14F-4D97-AF65-F5344CB8AC3E}">
        <p14:creationId xmlns:p14="http://schemas.microsoft.com/office/powerpoint/2010/main" val="1117446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137D7A5-395B-631B-7931-33C1E3D65C5F}"/>
              </a:ext>
            </a:extLst>
          </p:cNvPr>
          <p:cNvSpPr>
            <a:spLocks noGrp="1"/>
          </p:cNvSpPr>
          <p:nvPr>
            <p:ph type="sldNum" sz="quarter" idx="12"/>
          </p:nvPr>
        </p:nvSpPr>
        <p:spPr/>
        <p:txBody>
          <a:bodyPr/>
          <a:lstStyle/>
          <a:p>
            <a:fld id="{FE024F78-56A6-7740-B68D-8D4D026EDF3F}" type="slidenum">
              <a:rPr lang="en-US" smtClean="0"/>
              <a:pPr/>
              <a:t>8</a:t>
            </a:fld>
            <a:endParaRPr lang="en-US" dirty="0"/>
          </a:p>
        </p:txBody>
      </p:sp>
      <p:pic>
        <p:nvPicPr>
          <p:cNvPr id="8" name="Picture 7">
            <a:extLst>
              <a:ext uri="{FF2B5EF4-FFF2-40B4-BE49-F238E27FC236}">
                <a16:creationId xmlns:a16="http://schemas.microsoft.com/office/drawing/2014/main" id="{3075507F-BA9B-79F0-7330-30F2663000D5}"/>
              </a:ext>
            </a:extLst>
          </p:cNvPr>
          <p:cNvPicPr>
            <a:picLocks noChangeAspect="1"/>
          </p:cNvPicPr>
          <p:nvPr/>
        </p:nvPicPr>
        <p:blipFill>
          <a:blip r:embed="rId2"/>
          <a:stretch>
            <a:fillRect/>
          </a:stretch>
        </p:blipFill>
        <p:spPr>
          <a:xfrm>
            <a:off x="0" y="-1"/>
            <a:ext cx="9140971" cy="5025869"/>
          </a:xfrm>
          <a:prstGeom prst="rect">
            <a:avLst/>
          </a:prstGeom>
        </p:spPr>
      </p:pic>
      <p:sp>
        <p:nvSpPr>
          <p:cNvPr id="10" name="TextBox 9">
            <a:extLst>
              <a:ext uri="{FF2B5EF4-FFF2-40B4-BE49-F238E27FC236}">
                <a16:creationId xmlns:a16="http://schemas.microsoft.com/office/drawing/2014/main" id="{482DF8D2-FD93-33E5-5581-31C0FFEE635B}"/>
              </a:ext>
            </a:extLst>
          </p:cNvPr>
          <p:cNvSpPr txBox="1"/>
          <p:nvPr/>
        </p:nvSpPr>
        <p:spPr>
          <a:xfrm>
            <a:off x="245806" y="5208431"/>
            <a:ext cx="11130117" cy="1200329"/>
          </a:xfrm>
          <a:prstGeom prst="rect">
            <a:avLst/>
          </a:prstGeom>
          <a:noFill/>
        </p:spPr>
        <p:txBody>
          <a:bodyPr wrap="square" rtlCol="0">
            <a:spAutoFit/>
          </a:bodyPr>
          <a:lstStyle/>
          <a:p>
            <a:pPr marL="285750" indent="-285750">
              <a:buFont typeface="Wingdings" panose="05000000000000000000" pitchFamily="2" charset="2"/>
              <a:buChar char="q"/>
            </a:pPr>
            <a:r>
              <a:rPr lang="en-IN" dirty="0">
                <a:solidFill>
                  <a:schemeClr val="accent4">
                    <a:lumMod val="60000"/>
                    <a:lumOff val="40000"/>
                  </a:schemeClr>
                </a:solidFill>
                <a:latin typeface="Biome Light" panose="020B0303030204020804" pitchFamily="34" charset="0"/>
                <a:cs typeface="Biome Light" panose="020B0303030204020804" pitchFamily="34" charset="0"/>
              </a:rPr>
              <a:t>This is a tabular chart representation of Job Satisfaction Rating.</a:t>
            </a:r>
          </a:p>
          <a:p>
            <a:pPr marL="285750" indent="-285750">
              <a:buFont typeface="Wingdings" panose="05000000000000000000" pitchFamily="2" charset="2"/>
              <a:buChar char="q"/>
            </a:pPr>
            <a:r>
              <a:rPr lang="en-IN" dirty="0">
                <a:solidFill>
                  <a:schemeClr val="accent4">
                    <a:lumMod val="60000"/>
                    <a:lumOff val="40000"/>
                  </a:schemeClr>
                </a:solidFill>
                <a:latin typeface="Biome Light" panose="020B0303030204020804" pitchFamily="34" charset="0"/>
                <a:cs typeface="Biome Light" panose="020B0303030204020804" pitchFamily="34" charset="0"/>
              </a:rPr>
              <a:t>This table represents Rating of Job Satisfaction according to different Job Profile </a:t>
            </a:r>
          </a:p>
          <a:p>
            <a:r>
              <a:rPr lang="en-IN" dirty="0">
                <a:solidFill>
                  <a:schemeClr val="accent4">
                    <a:lumMod val="60000"/>
                    <a:lumOff val="40000"/>
                  </a:schemeClr>
                </a:solidFill>
                <a:latin typeface="Biome Light" panose="020B0303030204020804" pitchFamily="34" charset="0"/>
                <a:cs typeface="Biome Light" panose="020B0303030204020804" pitchFamily="34" charset="0"/>
              </a:rPr>
              <a:t>Suppose In the First row of Job Column ,Healthcare Representative Role has 26 employee                      count who has rated 1% Job Satisfaction.</a:t>
            </a:r>
          </a:p>
        </p:txBody>
      </p:sp>
    </p:spTree>
    <p:extLst>
      <p:ext uri="{BB962C8B-B14F-4D97-AF65-F5344CB8AC3E}">
        <p14:creationId xmlns:p14="http://schemas.microsoft.com/office/powerpoint/2010/main" val="5076404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CC03CD8-AE9F-821F-EA71-505DE3873BFD}"/>
              </a:ext>
            </a:extLst>
          </p:cNvPr>
          <p:cNvSpPr>
            <a:spLocks noGrp="1"/>
          </p:cNvSpPr>
          <p:nvPr>
            <p:ph type="sldNum" sz="quarter" idx="12"/>
          </p:nvPr>
        </p:nvSpPr>
        <p:spPr/>
        <p:txBody>
          <a:bodyPr/>
          <a:lstStyle/>
          <a:p>
            <a:fld id="{FE024F78-56A6-7740-B68D-8D4D026EDF3F}" type="slidenum">
              <a:rPr lang="en-US" smtClean="0"/>
              <a:pPr/>
              <a:t>9</a:t>
            </a:fld>
            <a:endParaRPr lang="en-US" dirty="0"/>
          </a:p>
        </p:txBody>
      </p:sp>
      <p:pic>
        <p:nvPicPr>
          <p:cNvPr id="11" name="Picture 10">
            <a:extLst>
              <a:ext uri="{FF2B5EF4-FFF2-40B4-BE49-F238E27FC236}">
                <a16:creationId xmlns:a16="http://schemas.microsoft.com/office/drawing/2014/main" id="{333F1303-0E3B-45AC-3BF4-9C0FBECA1471}"/>
              </a:ext>
            </a:extLst>
          </p:cNvPr>
          <p:cNvPicPr>
            <a:picLocks noChangeAspect="1"/>
          </p:cNvPicPr>
          <p:nvPr/>
        </p:nvPicPr>
        <p:blipFill>
          <a:blip r:embed="rId2"/>
          <a:stretch>
            <a:fillRect/>
          </a:stretch>
        </p:blipFill>
        <p:spPr>
          <a:xfrm>
            <a:off x="1" y="1"/>
            <a:ext cx="7669282" cy="4001728"/>
          </a:xfrm>
          <a:prstGeom prst="rect">
            <a:avLst/>
          </a:prstGeom>
        </p:spPr>
      </p:pic>
      <p:sp>
        <p:nvSpPr>
          <p:cNvPr id="12" name="TextBox 11">
            <a:extLst>
              <a:ext uri="{FF2B5EF4-FFF2-40B4-BE49-F238E27FC236}">
                <a16:creationId xmlns:a16="http://schemas.microsoft.com/office/drawing/2014/main" id="{4114D4A9-5851-6CA2-BB10-1B1E786A6696}"/>
              </a:ext>
            </a:extLst>
          </p:cNvPr>
          <p:cNvSpPr txBox="1"/>
          <p:nvPr/>
        </p:nvSpPr>
        <p:spPr>
          <a:xfrm>
            <a:off x="0" y="4001729"/>
            <a:ext cx="11805513" cy="1200329"/>
          </a:xfrm>
          <a:prstGeom prst="rect">
            <a:avLst/>
          </a:prstGeom>
          <a:noFill/>
        </p:spPr>
        <p:txBody>
          <a:bodyPr wrap="square" rtlCol="0">
            <a:spAutoFit/>
          </a:bodyPr>
          <a:lstStyle/>
          <a:p>
            <a:r>
              <a:rPr lang="en-IN" dirty="0">
                <a:solidFill>
                  <a:schemeClr val="accent4">
                    <a:lumMod val="60000"/>
                    <a:lumOff val="40000"/>
                  </a:schemeClr>
                </a:solidFill>
                <a:latin typeface="Biome Light" panose="020B0303030204020804" pitchFamily="34" charset="0"/>
                <a:cs typeface="Biome Light" panose="020B0303030204020804" pitchFamily="34" charset="0"/>
              </a:rPr>
              <a:t>This is a Education Field wise Attrition Graph Chart.</a:t>
            </a:r>
          </a:p>
          <a:p>
            <a:pPr marL="285750" indent="-285750">
              <a:buFont typeface="Wingdings" panose="05000000000000000000" pitchFamily="2" charset="2"/>
              <a:buChar char="q"/>
            </a:pPr>
            <a:r>
              <a:rPr lang="en-IN" dirty="0">
                <a:solidFill>
                  <a:schemeClr val="accent4">
                    <a:lumMod val="60000"/>
                    <a:lumOff val="40000"/>
                  </a:schemeClr>
                </a:solidFill>
                <a:latin typeface="Biome Light" panose="020B0303030204020804" pitchFamily="34" charset="0"/>
                <a:cs typeface="Biome Light" panose="020B0303030204020804" pitchFamily="34" charset="0"/>
              </a:rPr>
              <a:t>This Graph indicate Education Fields which includes Life Sciences, Medical, Marketing, Technical Degree, Others and Human Resources.</a:t>
            </a:r>
            <a:br>
              <a:rPr lang="en-IN" dirty="0">
                <a:solidFill>
                  <a:schemeClr val="accent4">
                    <a:lumMod val="60000"/>
                    <a:lumOff val="40000"/>
                  </a:schemeClr>
                </a:solidFill>
              </a:rPr>
            </a:br>
            <a:endParaRPr lang="en-IN" dirty="0">
              <a:solidFill>
                <a:schemeClr val="accent4">
                  <a:lumMod val="60000"/>
                  <a:lumOff val="40000"/>
                </a:schemeClr>
              </a:solidFill>
            </a:endParaRPr>
          </a:p>
        </p:txBody>
      </p:sp>
      <p:sp>
        <p:nvSpPr>
          <p:cNvPr id="13" name="TextBox 12">
            <a:extLst>
              <a:ext uri="{FF2B5EF4-FFF2-40B4-BE49-F238E27FC236}">
                <a16:creationId xmlns:a16="http://schemas.microsoft.com/office/drawing/2014/main" id="{1E3AD06E-7814-5CF9-B814-28484659AC42}"/>
              </a:ext>
            </a:extLst>
          </p:cNvPr>
          <p:cNvSpPr txBox="1"/>
          <p:nvPr/>
        </p:nvSpPr>
        <p:spPr>
          <a:xfrm>
            <a:off x="78657" y="5037613"/>
            <a:ext cx="6272981" cy="1569660"/>
          </a:xfrm>
          <a:prstGeom prst="rect">
            <a:avLst/>
          </a:prstGeom>
          <a:noFill/>
        </p:spPr>
        <p:txBody>
          <a:bodyPr wrap="square" rtlCol="0">
            <a:spAutoFit/>
          </a:bodyPr>
          <a:lstStyle/>
          <a:p>
            <a:pPr marL="285750" indent="-285750">
              <a:buFont typeface="Wingdings" panose="05000000000000000000" pitchFamily="2" charset="2"/>
              <a:buChar char="Ø"/>
            </a:pPr>
            <a:r>
              <a:rPr lang="en-IN" sz="1600" dirty="0">
                <a:solidFill>
                  <a:schemeClr val="accent4">
                    <a:lumMod val="60000"/>
                    <a:lumOff val="40000"/>
                  </a:schemeClr>
                </a:solidFill>
                <a:latin typeface="Biome Light" panose="020B0303030204020804" pitchFamily="34" charset="0"/>
                <a:cs typeface="Biome Light" panose="020B0303030204020804" pitchFamily="34" charset="0"/>
              </a:rPr>
              <a:t>Life sciences has 89 Attrition count.</a:t>
            </a:r>
          </a:p>
          <a:p>
            <a:pPr marL="285750" indent="-285750">
              <a:buFont typeface="Wingdings" panose="05000000000000000000" pitchFamily="2" charset="2"/>
              <a:buChar char="Ø"/>
            </a:pPr>
            <a:r>
              <a:rPr lang="en-IN" sz="1600" dirty="0">
                <a:solidFill>
                  <a:schemeClr val="accent4">
                    <a:lumMod val="60000"/>
                    <a:lumOff val="40000"/>
                  </a:schemeClr>
                </a:solidFill>
                <a:latin typeface="Biome Light" panose="020B0303030204020804" pitchFamily="34" charset="0"/>
                <a:cs typeface="Biome Light" panose="020B0303030204020804" pitchFamily="34" charset="0"/>
              </a:rPr>
              <a:t>Medical has 63 Attrition count.</a:t>
            </a:r>
          </a:p>
          <a:p>
            <a:pPr marL="285750" indent="-285750">
              <a:buFont typeface="Wingdings" panose="05000000000000000000" pitchFamily="2" charset="2"/>
              <a:buChar char="Ø"/>
            </a:pPr>
            <a:r>
              <a:rPr lang="en-IN" sz="1600" dirty="0">
                <a:solidFill>
                  <a:schemeClr val="accent4">
                    <a:lumMod val="60000"/>
                    <a:lumOff val="40000"/>
                  </a:schemeClr>
                </a:solidFill>
                <a:latin typeface="Biome Light" panose="020B0303030204020804" pitchFamily="34" charset="0"/>
                <a:cs typeface="Biome Light" panose="020B0303030204020804" pitchFamily="34" charset="0"/>
              </a:rPr>
              <a:t>Marketing has 35 Attrition count.</a:t>
            </a:r>
          </a:p>
          <a:p>
            <a:pPr marL="285750" indent="-285750">
              <a:buFont typeface="Wingdings" panose="05000000000000000000" pitchFamily="2" charset="2"/>
              <a:buChar char="Ø"/>
            </a:pPr>
            <a:r>
              <a:rPr lang="en-IN" sz="1600" dirty="0">
                <a:solidFill>
                  <a:schemeClr val="accent4">
                    <a:lumMod val="60000"/>
                    <a:lumOff val="40000"/>
                  </a:schemeClr>
                </a:solidFill>
                <a:latin typeface="Biome Light" panose="020B0303030204020804" pitchFamily="34" charset="0"/>
                <a:cs typeface="Biome Light" panose="020B0303030204020804" pitchFamily="34" charset="0"/>
              </a:rPr>
              <a:t>Technical Degree has 32 Attrition Count.</a:t>
            </a:r>
          </a:p>
          <a:p>
            <a:pPr marL="285750" indent="-285750">
              <a:buFont typeface="Wingdings" panose="05000000000000000000" pitchFamily="2" charset="2"/>
              <a:buChar char="Ø"/>
            </a:pPr>
            <a:r>
              <a:rPr lang="en-IN" sz="1600" dirty="0">
                <a:solidFill>
                  <a:schemeClr val="accent4">
                    <a:lumMod val="60000"/>
                    <a:lumOff val="40000"/>
                  </a:schemeClr>
                </a:solidFill>
                <a:latin typeface="Biome Light" panose="020B0303030204020804" pitchFamily="34" charset="0"/>
                <a:cs typeface="Biome Light" panose="020B0303030204020804" pitchFamily="34" charset="0"/>
              </a:rPr>
              <a:t>Other has 11 Attrition Count.</a:t>
            </a:r>
          </a:p>
          <a:p>
            <a:pPr marL="285750" indent="-285750">
              <a:buFont typeface="Wingdings" panose="05000000000000000000" pitchFamily="2" charset="2"/>
              <a:buChar char="Ø"/>
            </a:pPr>
            <a:r>
              <a:rPr lang="en-IN" sz="1600" dirty="0">
                <a:solidFill>
                  <a:schemeClr val="accent4">
                    <a:lumMod val="60000"/>
                    <a:lumOff val="40000"/>
                  </a:schemeClr>
                </a:solidFill>
                <a:latin typeface="Biome Light" panose="020B0303030204020804" pitchFamily="34" charset="0"/>
                <a:cs typeface="Biome Light" panose="020B0303030204020804" pitchFamily="34" charset="0"/>
              </a:rPr>
              <a:t>Human Resources has 7 Attrition Count</a:t>
            </a:r>
            <a:r>
              <a:rPr lang="en-IN" sz="1100" dirty="0">
                <a:solidFill>
                  <a:schemeClr val="accent4">
                    <a:lumMod val="60000"/>
                    <a:lumOff val="40000"/>
                  </a:schemeClr>
                </a:solidFill>
                <a:latin typeface="Biome Light" panose="020B0303030204020804" pitchFamily="34" charset="0"/>
                <a:cs typeface="Biome Light" panose="020B0303030204020804" pitchFamily="34" charset="0"/>
              </a:rPr>
              <a:t>.</a:t>
            </a:r>
          </a:p>
        </p:txBody>
      </p:sp>
    </p:spTree>
    <p:extLst>
      <p:ext uri="{BB962C8B-B14F-4D97-AF65-F5344CB8AC3E}">
        <p14:creationId xmlns:p14="http://schemas.microsoft.com/office/powerpoint/2010/main" val="3521372022"/>
      </p:ext>
    </p:extLst>
  </p:cSld>
  <p:clrMapOvr>
    <a:masterClrMapping/>
  </p:clrMapOvr>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TM11936837</Template>
  <TotalTime>0</TotalTime>
  <Words>1062</Words>
  <Application>Microsoft Office PowerPoint</Application>
  <PresentationFormat>Widescreen</PresentationFormat>
  <Paragraphs>70</Paragraphs>
  <Slides>12</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12</vt:i4>
      </vt:variant>
    </vt:vector>
  </HeadingPairs>
  <TitlesOfParts>
    <vt:vector size="23" baseType="lpstr">
      <vt:lpstr>Aptos</vt:lpstr>
      <vt:lpstr>Arial</vt:lpstr>
      <vt:lpstr>Arial Nova</vt:lpstr>
      <vt:lpstr>Bahnschrift Condensed</vt:lpstr>
      <vt:lpstr>Bahnschrift SemiLight SemiConde</vt:lpstr>
      <vt:lpstr>Biome</vt:lpstr>
      <vt:lpstr>Biome Light</vt:lpstr>
      <vt:lpstr>Calibri</vt:lpstr>
      <vt:lpstr>Segoe UI</vt:lpstr>
      <vt:lpstr>Wingdings</vt:lpstr>
      <vt:lpstr>Office Theme</vt:lpstr>
      <vt:lpstr> HR _ ANALYTICS DASHBOARD</vt:lpstr>
      <vt:lpstr>ACHNOWLEDGEMENT</vt:lpstr>
      <vt:lpstr>Introduction</vt:lpstr>
      <vt:lpstr>CURRENT CONDITION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2022-07-13T15:59:43Z</dcterms:created>
  <dcterms:modified xsi:type="dcterms:W3CDTF">2024-01-09T05:22:10Z</dcterms:modified>
</cp:coreProperties>
</file>

<file path=docProps/thumbnail.jpeg>
</file>